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1" r:id="rId2"/>
    <p:sldId id="302" r:id="rId3"/>
    <p:sldId id="263" r:id="rId4"/>
    <p:sldId id="304" r:id="rId5"/>
    <p:sldId id="305" r:id="rId6"/>
    <p:sldId id="306" r:id="rId7"/>
    <p:sldId id="307" r:id="rId8"/>
    <p:sldId id="318" r:id="rId9"/>
    <p:sldId id="323" r:id="rId10"/>
    <p:sldId id="329" r:id="rId11"/>
    <p:sldId id="324" r:id="rId12"/>
    <p:sldId id="330" r:id="rId13"/>
    <p:sldId id="325" r:id="rId14"/>
    <p:sldId id="300" r:id="rId15"/>
    <p:sldId id="310" r:id="rId16"/>
    <p:sldId id="332"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275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FA7C3-9EE3-4D5A-9679-5E9F9D9BF586}" type="datetimeFigureOut">
              <a:rPr kumimoji="1" lang="ja-JP" altLang="en-US" smtClean="0"/>
              <a:t>2016/7/30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E2923-C5F6-4F2F-81AC-6A380616DC41}" type="slidenum">
              <a:rPr kumimoji="1" lang="ja-JP" altLang="en-US" smtClean="0"/>
              <a:t>‹#›</a:t>
            </a:fld>
            <a:endParaRPr kumimoji="1" lang="ja-JP" altLang="en-US"/>
          </a:p>
        </p:txBody>
      </p:sp>
    </p:spTree>
    <p:extLst>
      <p:ext uri="{BB962C8B-B14F-4D97-AF65-F5344CB8AC3E}">
        <p14:creationId xmlns:p14="http://schemas.microsoft.com/office/powerpoint/2010/main" val="3232838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DE2923-C5F6-4F2F-81AC-6A380616DC41}" type="slidenum">
              <a:rPr kumimoji="1" lang="ja-JP" altLang="en-US" smtClean="0"/>
              <a:t>5</a:t>
            </a:fld>
            <a:endParaRPr kumimoji="1" lang="ja-JP" altLang="en-US"/>
          </a:p>
        </p:txBody>
      </p:sp>
    </p:spTree>
    <p:extLst>
      <p:ext uri="{BB962C8B-B14F-4D97-AF65-F5344CB8AC3E}">
        <p14:creationId xmlns:p14="http://schemas.microsoft.com/office/powerpoint/2010/main" val="159986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305769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143906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33328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16880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247661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300618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237102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53796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157056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38259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8E188D8-6B94-48B5-9C53-BED17F9A127D}" type="datetimeFigureOut">
              <a:rPr kumimoji="1" lang="ja-JP" altLang="en-US" smtClean="0"/>
              <a:t>2016/7/30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176323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188D8-6B94-48B5-9C53-BED17F9A127D}" type="datetimeFigureOut">
              <a:rPr kumimoji="1" lang="ja-JP" altLang="en-US" smtClean="0"/>
              <a:t>2016/7/30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706F5-C075-4629-BFA9-52468D66BE4A}" type="slidenum">
              <a:rPr kumimoji="1" lang="ja-JP" altLang="en-US" smtClean="0"/>
              <a:t>‹#›</a:t>
            </a:fld>
            <a:endParaRPr kumimoji="1" lang="ja-JP" altLang="en-US"/>
          </a:p>
        </p:txBody>
      </p:sp>
    </p:spTree>
    <p:extLst>
      <p:ext uri="{BB962C8B-B14F-4D97-AF65-F5344CB8AC3E}">
        <p14:creationId xmlns:p14="http://schemas.microsoft.com/office/powerpoint/2010/main" val="65995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204864"/>
            <a:ext cx="8348464" cy="2160240"/>
          </a:xfrm>
        </p:spPr>
        <p:txBody>
          <a:bodyPr>
            <a:normAutofit fontScale="90000"/>
          </a:bodyPr>
          <a:lstStyle/>
          <a:p>
            <a:r>
              <a:rPr lang="en-US" altLang="ja-JP" sz="4900" b="1" dirty="0"/>
              <a:t>The results and evaluation of the interview and documentation of Voices of Tohoku after the Earthquake </a:t>
            </a:r>
            <a:r>
              <a:rPr lang="en-US" altLang="ja-JP" sz="4900" b="1" dirty="0" smtClean="0"/>
              <a:t>2011</a:t>
            </a:r>
            <a:r>
              <a:rPr lang="en-US" altLang="ja-JP" dirty="0"/>
              <a:t/>
            </a:r>
            <a:br>
              <a:rPr lang="en-US" altLang="ja-JP" dirty="0"/>
            </a:br>
            <a:r>
              <a:rPr lang="en-US" altLang="ja-JP" dirty="0" err="1" smtClean="0"/>
              <a:t>Takehiko</a:t>
            </a:r>
            <a:r>
              <a:rPr lang="en-US" altLang="ja-JP" dirty="0" smtClean="0"/>
              <a:t> Ito</a:t>
            </a:r>
            <a:br>
              <a:rPr lang="en-US" altLang="ja-JP" dirty="0" smtClean="0"/>
            </a:br>
            <a:r>
              <a:rPr lang="en-US" altLang="ja-JP" sz="2700" dirty="0" smtClean="0"/>
              <a:t>( Wako University, Tokyo)</a:t>
            </a:r>
            <a:br>
              <a:rPr lang="en-US" altLang="ja-JP" sz="2700" dirty="0" smtClean="0"/>
            </a:br>
            <a:r>
              <a:rPr lang="en-US" altLang="ja-JP" dirty="0"/>
              <a:t/>
            </a:r>
            <a:br>
              <a:rPr lang="en-US" altLang="ja-JP" dirty="0"/>
            </a:br>
            <a:r>
              <a:rPr lang="en-US" altLang="ja-JP" sz="3600" dirty="0" smtClean="0"/>
              <a:t>Poster presentation in ICP2016</a:t>
            </a:r>
            <a:r>
              <a:rPr lang="ja-JP" altLang="en-US" sz="3600" dirty="0" smtClean="0"/>
              <a:t>　</a:t>
            </a:r>
            <a:r>
              <a:rPr lang="en-US" altLang="ja-JP" sz="3600" dirty="0" smtClean="0"/>
              <a:t>p.207</a:t>
            </a:r>
            <a:r>
              <a:rPr lang="ja-JP" altLang="en-US" sz="3600" dirty="0" smtClean="0"/>
              <a:t>　</a:t>
            </a:r>
            <a:r>
              <a:rPr lang="en-US" altLang="ja-JP" sz="3600" dirty="0" smtClean="0"/>
              <a:t>07/28</a:t>
            </a:r>
            <a:r>
              <a:rPr lang="ja-JP" altLang="en-US" sz="3600" dirty="0" smtClean="0"/>
              <a:t>　</a:t>
            </a:r>
            <a:r>
              <a:rPr lang="en-US" altLang="ja-JP" sz="3600" dirty="0" smtClean="0"/>
              <a:t>09:30-10:30 PS28A-06-296</a:t>
            </a:r>
            <a:endParaRPr kumimoji="1" lang="ja-JP" altLang="en-US" sz="3600" dirty="0"/>
          </a:p>
        </p:txBody>
      </p:sp>
    </p:spTree>
    <p:extLst>
      <p:ext uri="{BB962C8B-B14F-4D97-AF65-F5344CB8AC3E}">
        <p14:creationId xmlns:p14="http://schemas.microsoft.com/office/powerpoint/2010/main" val="229896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Factor 2: “New Possibilities</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en-US" altLang="ja-JP" sz="2800" dirty="0" smtClean="0"/>
              <a:t>Lots of things are lost at a time, including human life. Therefore, I have thought,  if I have something I can do now, I should try to do it, especially that will help somebody. (Female)   </a:t>
            </a:r>
          </a:p>
          <a:p>
            <a:pPr marL="0" indent="0">
              <a:buNone/>
            </a:pPr>
            <a:r>
              <a:rPr lang="ja-JP" altLang="en-US" sz="2800" dirty="0" smtClean="0"/>
              <a:t>●</a:t>
            </a:r>
            <a:r>
              <a:rPr lang="ja-JP" altLang="en-US" sz="2800" dirty="0"/>
              <a:t>第２因子「新たな可能性」・・・</a:t>
            </a:r>
            <a:r>
              <a:rPr lang="ja-JP" altLang="en-US" sz="3600" dirty="0"/>
              <a:t>地域貢献、自分の能力</a:t>
            </a:r>
            <a:endParaRPr lang="en-US" altLang="ja-JP" sz="3600" dirty="0"/>
          </a:p>
          <a:p>
            <a:pPr marL="0" indent="0">
              <a:buNone/>
            </a:pPr>
            <a:r>
              <a:rPr lang="ja-JP" altLang="en-US" sz="2800" dirty="0" smtClean="0"/>
              <a:t>・</a:t>
            </a:r>
            <a:r>
              <a:rPr lang="ja-JP" altLang="en-US" sz="2800" dirty="0"/>
              <a:t>「</a:t>
            </a:r>
            <a:r>
              <a:rPr lang="ja-JP" altLang="en-US" sz="2800" b="1" dirty="0"/>
              <a:t>多くの物は一瞬で失われる。人の命も一瞬で失われる。だから今</a:t>
            </a:r>
            <a:r>
              <a:rPr lang="ja-JP" altLang="en-US" sz="2800" b="1" dirty="0" smtClean="0"/>
              <a:t>自分</a:t>
            </a:r>
            <a:r>
              <a:rPr lang="ja-JP" altLang="en-US" sz="2800" b="1" dirty="0"/>
              <a:t>に出来ることがあったら、それはやってみるべきだし、そのこと</a:t>
            </a:r>
            <a:r>
              <a:rPr lang="ja-JP" altLang="en-US" sz="2800" b="1" dirty="0" smtClean="0"/>
              <a:t>でなに</a:t>
            </a:r>
            <a:r>
              <a:rPr lang="ja-JP" altLang="en-US" sz="2800" b="1" dirty="0"/>
              <a:t>か一つでも誰かのためになるなら、取り組んでみるべきだ、って</a:t>
            </a:r>
            <a:r>
              <a:rPr lang="ja-JP" altLang="en-US" sz="2800" b="1" dirty="0" smtClean="0"/>
              <a:t>思うよう</a:t>
            </a:r>
            <a:r>
              <a:rPr lang="ja-JP" altLang="en-US" sz="2800" b="1" dirty="0"/>
              <a:t>になりましたね」</a:t>
            </a:r>
            <a:r>
              <a:rPr lang="zh-CN" altLang="en-US" sz="2800" b="1" dirty="0"/>
              <a:t>（女性、亘理町）</a:t>
            </a:r>
          </a:p>
          <a:p>
            <a:endParaRPr kumimoji="1" lang="ja-JP" altLang="en-US" dirty="0"/>
          </a:p>
        </p:txBody>
      </p:sp>
    </p:spTree>
    <p:extLst>
      <p:ext uri="{BB962C8B-B14F-4D97-AF65-F5344CB8AC3E}">
        <p14:creationId xmlns:p14="http://schemas.microsoft.com/office/powerpoint/2010/main" val="339631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Factor 3: “Personal Strength</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dirty="0" smtClean="0"/>
              <a:t>When I confront difficulties, I should cope with them remembering the scene.  I have had precious experience since then. (Male)</a:t>
            </a:r>
          </a:p>
          <a:p>
            <a:pPr marL="0" indent="0">
              <a:buNone/>
            </a:pPr>
            <a:endParaRPr lang="en-US" altLang="ja-JP" dirty="0"/>
          </a:p>
          <a:p>
            <a:pPr marL="0" indent="0">
              <a:buNone/>
            </a:pPr>
            <a:endParaRPr lang="en-US" altLang="ja-JP" dirty="0" smtClean="0"/>
          </a:p>
          <a:p>
            <a:pPr marL="0" indent="0">
              <a:buNone/>
            </a:pPr>
            <a:r>
              <a:rPr lang="ja-JP" altLang="en-US" dirty="0" smtClean="0"/>
              <a:t>●第３</a:t>
            </a:r>
            <a:r>
              <a:rPr lang="ja-JP" altLang="en-US" dirty="0"/>
              <a:t>因子「人間としての強さ」・・・</a:t>
            </a:r>
            <a:r>
              <a:rPr lang="ja-JP" altLang="en-US" sz="3000" dirty="0"/>
              <a:t>試練に</a:t>
            </a:r>
            <a:r>
              <a:rPr lang="ja-JP" altLang="en-US" sz="3000" dirty="0" smtClean="0"/>
              <a:t>立ち向かう、忍耐、弱点の受容</a:t>
            </a:r>
            <a:endParaRPr lang="ja-JP" altLang="en-US" sz="3000" dirty="0"/>
          </a:p>
          <a:p>
            <a:pPr marL="0" indent="0">
              <a:buNone/>
            </a:pPr>
            <a:r>
              <a:rPr lang="ja-JP" altLang="en-US" sz="2200" b="1" dirty="0" smtClean="0"/>
              <a:t>　　　　　　</a:t>
            </a:r>
            <a:endParaRPr lang="en-US" altLang="ja-JP" sz="2200" b="1" dirty="0" smtClean="0"/>
          </a:p>
          <a:p>
            <a:pPr marL="0" indent="0">
              <a:buNone/>
            </a:pPr>
            <a:r>
              <a:rPr lang="ja-JP" altLang="en-US" sz="2200" b="1" dirty="0" smtClean="0"/>
              <a:t>　「</a:t>
            </a:r>
            <a:r>
              <a:rPr lang="ja-JP" altLang="en-US" sz="2600" b="1" dirty="0" smtClean="0"/>
              <a:t>だから</a:t>
            </a:r>
            <a:r>
              <a:rPr lang="ja-JP" altLang="en-US" sz="2600" b="1" dirty="0"/>
              <a:t>少々の困難にあっても、あの場面を頭にスッと</a:t>
            </a:r>
            <a:r>
              <a:rPr lang="ja-JP" altLang="en-US" sz="2600" b="1" dirty="0" smtClean="0"/>
              <a:t>描けば</a:t>
            </a:r>
            <a:r>
              <a:rPr lang="ja-JP" altLang="en-US" sz="2600" b="1" dirty="0"/>
              <a:t>、なんでも耐えて</a:t>
            </a:r>
            <a:r>
              <a:rPr lang="ja-JP" altLang="en-US" sz="2600" b="1" dirty="0" err="1"/>
              <a:t>いかなければなと</a:t>
            </a:r>
            <a:r>
              <a:rPr lang="ja-JP" altLang="en-US" sz="2600" b="1" dirty="0"/>
              <a:t>。こんな思いで、</a:t>
            </a:r>
            <a:r>
              <a:rPr lang="ja-JP" altLang="en-US" sz="2600" b="1" dirty="0" smtClean="0"/>
              <a:t>ほんとに</a:t>
            </a:r>
            <a:r>
              <a:rPr lang="ja-JP" altLang="en-US" sz="2600" b="1" dirty="0"/>
              <a:t>貴重な貴重な体験。これをさせて頂きました</a:t>
            </a:r>
            <a:r>
              <a:rPr lang="ja-JP" altLang="en-US" sz="2600" b="1" dirty="0" smtClean="0"/>
              <a:t>。」　　　（男性、亘理町）</a:t>
            </a:r>
            <a:endParaRPr lang="en-US" altLang="ja-JP" sz="2600" b="1" dirty="0" smtClean="0"/>
          </a:p>
          <a:p>
            <a:pPr marL="0" indent="0">
              <a:buNone/>
            </a:pPr>
            <a:endParaRPr lang="en-US" altLang="ja-JP" sz="2600" b="1" dirty="0"/>
          </a:p>
          <a:p>
            <a:pPr marL="0" indent="0">
              <a:buNone/>
            </a:pPr>
            <a:endParaRPr lang="ja-JP" altLang="en-US" sz="2200" b="1"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A3944CD4-4FBE-4892-A2B5-98CFE80A3F78}" type="slidenum">
              <a:rPr kumimoji="1" lang="ja-JP" altLang="en-US" smtClean="0"/>
              <a:t>11</a:t>
            </a:fld>
            <a:endParaRPr kumimoji="1" lang="ja-JP" altLang="en-US"/>
          </a:p>
        </p:txBody>
      </p:sp>
    </p:spTree>
    <p:extLst>
      <p:ext uri="{BB962C8B-B14F-4D97-AF65-F5344CB8AC3E}">
        <p14:creationId xmlns:p14="http://schemas.microsoft.com/office/powerpoint/2010/main" val="274526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Factor 4: “Spiritual Change</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en-US" altLang="ja-JP" dirty="0" smtClean="0"/>
              <a:t>I want to preserve </a:t>
            </a:r>
            <a:r>
              <a:rPr lang="en-US" altLang="ja-JP" dirty="0"/>
              <a:t>this abundant </a:t>
            </a:r>
            <a:r>
              <a:rPr lang="en-US" altLang="ja-JP" dirty="0" smtClean="0"/>
              <a:t>nature and ancestors’ wisdom, which are rich in Japan.  Each region has its own charm.  I am fascinated by the scenery and local people,  so I would like to continue to preserve those treasures.</a:t>
            </a:r>
          </a:p>
          <a:p>
            <a:pPr marL="0" indent="0">
              <a:buNone/>
            </a:pPr>
            <a:endParaRPr lang="en-US" altLang="ja-JP" dirty="0"/>
          </a:p>
          <a:p>
            <a:pPr marL="0" indent="0">
              <a:buNone/>
            </a:pPr>
            <a:r>
              <a:rPr lang="ja-JP" altLang="en-US" dirty="0" smtClean="0"/>
              <a:t>●</a:t>
            </a:r>
            <a:r>
              <a:rPr lang="ja-JP" altLang="en-US" dirty="0"/>
              <a:t>第</a:t>
            </a:r>
            <a:r>
              <a:rPr lang="en-US" altLang="ja-JP" dirty="0"/>
              <a:t>4</a:t>
            </a:r>
            <a:r>
              <a:rPr lang="ja-JP" altLang="en-US" dirty="0"/>
              <a:t>因子「精神性的</a:t>
            </a:r>
            <a:r>
              <a:rPr lang="en-US" altLang="ja-JP" dirty="0"/>
              <a:t>(</a:t>
            </a:r>
            <a:r>
              <a:rPr lang="ja-JP" altLang="en-US" sz="3600" b="1" dirty="0"/>
              <a:t>スピリチュアルな</a:t>
            </a:r>
            <a:r>
              <a:rPr lang="en-US" altLang="ja-JP" dirty="0"/>
              <a:t>)</a:t>
            </a:r>
            <a:r>
              <a:rPr lang="ja-JP" altLang="en-US" dirty="0"/>
              <a:t>変容」・・自然・命・神秘</a:t>
            </a:r>
            <a:endParaRPr lang="en-US" altLang="ja-JP" dirty="0"/>
          </a:p>
          <a:p>
            <a:pPr marL="0" indent="0">
              <a:buNone/>
            </a:pPr>
            <a:r>
              <a:rPr lang="ja-JP" altLang="en-US" b="1" dirty="0"/>
              <a:t>　　　　　　</a:t>
            </a:r>
            <a:endParaRPr lang="en-US" altLang="ja-JP" b="1" dirty="0" smtClean="0"/>
          </a:p>
          <a:p>
            <a:pPr marL="0" indent="0">
              <a:buNone/>
            </a:pPr>
            <a:r>
              <a:rPr lang="ja-JP" altLang="en-US" b="1" dirty="0" smtClean="0"/>
              <a:t>「</a:t>
            </a:r>
            <a:r>
              <a:rPr lang="ja-JP" altLang="en-US" b="1" dirty="0"/>
              <a:t>残していきたいのはやっぱりこの豊かな自然と、先人の知恵ですね。</a:t>
            </a:r>
            <a:r>
              <a:rPr lang="ja-JP" altLang="en-US" b="1" dirty="0" smtClean="0"/>
              <a:t>それが</a:t>
            </a:r>
            <a:r>
              <a:rPr lang="ja-JP" altLang="en-US" b="1" dirty="0"/>
              <a:t>日本の良さじゃないかなと思っていますので。それぞれの地域の</a:t>
            </a:r>
            <a:r>
              <a:rPr lang="ja-JP" altLang="en-US" b="1" dirty="0" smtClean="0"/>
              <a:t>魅力</a:t>
            </a:r>
            <a:r>
              <a:rPr lang="ja-JP" altLang="en-US" b="1" dirty="0"/>
              <a:t>があるんですよね、そこの風景と、そこにいる人の魅力だと</a:t>
            </a:r>
            <a:r>
              <a:rPr lang="ja-JP" altLang="en-US" b="1" dirty="0" smtClean="0"/>
              <a:t>思いますので</a:t>
            </a:r>
            <a:r>
              <a:rPr lang="ja-JP" altLang="en-US" b="1" dirty="0"/>
              <a:t>、そういうのを残していけたら良いかなと思います」（男性、石巻市）　</a:t>
            </a:r>
            <a:endParaRPr lang="en-US" altLang="ja-JP" b="1" dirty="0"/>
          </a:p>
          <a:p>
            <a:endParaRPr kumimoji="1" lang="ja-JP" altLang="en-US" dirty="0"/>
          </a:p>
        </p:txBody>
      </p:sp>
    </p:spTree>
    <p:extLst>
      <p:ext uri="{BB962C8B-B14F-4D97-AF65-F5344CB8AC3E}">
        <p14:creationId xmlns:p14="http://schemas.microsoft.com/office/powerpoint/2010/main" val="1786139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Factor 5: “Appreciation of Life”</a:t>
            </a:r>
          </a:p>
        </p:txBody>
      </p:sp>
      <p:sp>
        <p:nvSpPr>
          <p:cNvPr id="6" name="コンテンツ プレースホルダー 5"/>
          <p:cNvSpPr>
            <a:spLocks noGrp="1"/>
          </p:cNvSpPr>
          <p:nvPr>
            <p:ph idx="1"/>
          </p:nvPr>
        </p:nvSpPr>
        <p:spPr>
          <a:xfrm>
            <a:off x="251520" y="1268760"/>
            <a:ext cx="8435280" cy="4857403"/>
          </a:xfrm>
        </p:spPr>
        <p:txBody>
          <a:bodyPr>
            <a:normAutofit fontScale="25000" lnSpcReduction="20000"/>
          </a:bodyPr>
          <a:lstStyle/>
          <a:p>
            <a:endParaRPr lang="en-US" altLang="ja-JP" dirty="0" smtClean="0"/>
          </a:p>
          <a:p>
            <a:pPr marL="0" indent="0">
              <a:buNone/>
            </a:pPr>
            <a:endParaRPr lang="en-US" altLang="ja-JP" dirty="0"/>
          </a:p>
          <a:p>
            <a:pPr marL="0" indent="0">
              <a:buNone/>
            </a:pPr>
            <a:r>
              <a:rPr lang="en-US" altLang="ja-JP" sz="11200" dirty="0" smtClean="0"/>
              <a:t>I am grateful to make use of my experiences for broadcasting:  those experience of </a:t>
            </a:r>
            <a:r>
              <a:rPr lang="en-US" altLang="ja-JP" sz="11200" dirty="0" smtClean="0"/>
              <a:t>housewife </a:t>
            </a:r>
            <a:r>
              <a:rPr lang="en-US" altLang="ja-JP" sz="11200" dirty="0" smtClean="0"/>
              <a:t>raring children for ten years. (Female)</a:t>
            </a:r>
          </a:p>
          <a:p>
            <a:pPr marL="0" indent="0">
              <a:buNone/>
            </a:pPr>
            <a:r>
              <a:rPr lang="en-US" altLang="ja-JP" sz="11200" dirty="0" smtClean="0"/>
              <a:t>I am lucky to be born in Japan, since various people helped me.  (Male)</a:t>
            </a:r>
          </a:p>
          <a:p>
            <a:pPr marL="0" indent="0">
              <a:buNone/>
            </a:pPr>
            <a:r>
              <a:rPr lang="ja-JP" altLang="en-US" sz="11200" dirty="0" smtClean="0"/>
              <a:t>第５</a:t>
            </a:r>
            <a:r>
              <a:rPr lang="ja-JP" altLang="en-US" sz="11200" dirty="0"/>
              <a:t>因子「人生に対する感謝」・・</a:t>
            </a:r>
            <a:r>
              <a:rPr lang="ja-JP" altLang="en-US" sz="11200" dirty="0" smtClean="0"/>
              <a:t>・人生</a:t>
            </a:r>
            <a:r>
              <a:rPr lang="ja-JP" altLang="en-US" sz="11200" dirty="0"/>
              <a:t>への</a:t>
            </a:r>
            <a:r>
              <a:rPr lang="ja-JP" altLang="en-US" sz="11200" dirty="0" smtClean="0"/>
              <a:t>感謝</a:t>
            </a:r>
            <a:endParaRPr lang="en-US" altLang="ja-JP" sz="11200" dirty="0" smtClean="0"/>
          </a:p>
          <a:p>
            <a:pPr marL="0" indent="0">
              <a:buNone/>
            </a:pPr>
            <a:r>
              <a:rPr lang="ja-JP" altLang="en-US" sz="11200" dirty="0"/>
              <a:t>　</a:t>
            </a:r>
            <a:r>
              <a:rPr lang="ja-JP" altLang="en-US" sz="11200" dirty="0" smtClean="0"/>
              <a:t>　　　　　　　　　　　　　　　　　　　　　　他者への感謝</a:t>
            </a:r>
            <a:endParaRPr lang="en-US" altLang="ja-JP" sz="8000" dirty="0"/>
          </a:p>
          <a:p>
            <a:r>
              <a:rPr lang="ja-JP" altLang="en-US" sz="11200" b="1" dirty="0" smtClean="0"/>
              <a:t>「震災前</a:t>
            </a:r>
            <a:r>
              <a:rPr lang="ja-JP" altLang="en-US" sz="11200" b="1" dirty="0"/>
              <a:t>ずっと主婦をしていて、</a:t>
            </a:r>
            <a:r>
              <a:rPr lang="en-US" altLang="ja-JP" sz="11200" b="1" dirty="0"/>
              <a:t>10</a:t>
            </a:r>
            <a:r>
              <a:rPr lang="ja-JP" altLang="en-US" sz="11200" b="1" dirty="0"/>
              <a:t>年間子育てをしていたということが放送に活かせて、本当に良かったと思っています。」（女性、亘理町</a:t>
            </a:r>
            <a:r>
              <a:rPr lang="ja-JP" altLang="en-US" sz="11200" b="1" dirty="0" smtClean="0"/>
              <a:t>）</a:t>
            </a:r>
            <a:endParaRPr lang="en-US" altLang="ja-JP" sz="11200" b="1" dirty="0" smtClean="0"/>
          </a:p>
          <a:p>
            <a:r>
              <a:rPr lang="ja-JP" altLang="en-US" sz="11200" b="1" dirty="0" smtClean="0"/>
              <a:t>「これ</a:t>
            </a:r>
            <a:r>
              <a:rPr lang="ja-JP" altLang="en-US" sz="11200" b="1" dirty="0"/>
              <a:t>はもう日本に生まれて本当に良かったなと思います。</a:t>
            </a:r>
            <a:r>
              <a:rPr lang="ja-JP" altLang="en-US" sz="11200" b="1" dirty="0" err="1"/>
              <a:t>って</a:t>
            </a:r>
            <a:r>
              <a:rPr lang="ja-JP" altLang="en-US" sz="11200" b="1" dirty="0"/>
              <a:t>いうのは本当にいろんな人が援助してくれるんですよ</a:t>
            </a:r>
            <a:r>
              <a:rPr lang="ja-JP" altLang="en-US" sz="11200" b="1" dirty="0" smtClean="0"/>
              <a:t>。」（男性、山元町）</a:t>
            </a:r>
            <a:endParaRPr lang="en-US" altLang="ja-JP" sz="11200" b="1" dirty="0" smtClean="0"/>
          </a:p>
        </p:txBody>
      </p:sp>
      <p:sp>
        <p:nvSpPr>
          <p:cNvPr id="4" name="スライド番号プレースホルダー 3"/>
          <p:cNvSpPr>
            <a:spLocks noGrp="1"/>
          </p:cNvSpPr>
          <p:nvPr>
            <p:ph type="sldNum" sz="quarter" idx="12"/>
          </p:nvPr>
        </p:nvSpPr>
        <p:spPr/>
        <p:txBody>
          <a:bodyPr/>
          <a:lstStyle/>
          <a:p>
            <a:fld id="{A3944CD4-4FBE-4892-A2B5-98CFE80A3F78}" type="slidenum">
              <a:rPr kumimoji="1" lang="ja-JP" altLang="en-US" smtClean="0"/>
              <a:t>13</a:t>
            </a:fld>
            <a:endParaRPr kumimoji="1" lang="ja-JP" altLang="en-US"/>
          </a:p>
        </p:txBody>
      </p:sp>
    </p:spTree>
    <p:extLst>
      <p:ext uri="{BB962C8B-B14F-4D97-AF65-F5344CB8AC3E}">
        <p14:creationId xmlns:p14="http://schemas.microsoft.com/office/powerpoint/2010/main" val="280710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4274" y="57150"/>
            <a:ext cx="8713787" cy="6481762"/>
          </a:xfrm>
        </p:spPr>
        <p:txBody>
          <a:bodyPr rtlCol="0">
            <a:normAutofit fontScale="47500" lnSpcReduction="20000"/>
          </a:bodyPr>
          <a:lstStyle/>
          <a:p>
            <a:pPr marL="0" indent="0" eaLnBrk="1" fontAlgn="auto" hangingPunct="1">
              <a:spcAft>
                <a:spcPts val="0"/>
              </a:spcAft>
              <a:buFont typeface="Arial" charset="0"/>
              <a:buNone/>
              <a:defRPr/>
            </a:pPr>
            <a:r>
              <a:rPr lang="ja-JP" altLang="ja-JP" sz="5500" b="1" dirty="0"/>
              <a:t> </a:t>
            </a:r>
            <a:r>
              <a:rPr lang="en-US" altLang="ja-JP" sz="5500" b="1" dirty="0" smtClean="0"/>
              <a:t>References</a:t>
            </a:r>
            <a:endParaRPr lang="ja-JP" altLang="ja-JP" sz="5500" dirty="0" smtClean="0"/>
          </a:p>
          <a:p>
            <a:pPr marL="0" indent="0">
              <a:buFont typeface="Arial" charset="0"/>
              <a:buNone/>
              <a:defRPr/>
            </a:pPr>
            <a:r>
              <a:rPr lang="ja-JP" altLang="en-US" sz="4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  Ito</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T.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(2014).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Effects of tsunami and nuclear disaster on children’s time perspective: A text mining study of essays after the Great East Japan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Earthquake.  </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Journal of International Society of Life Information Science,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32(1), 44-46.</a:t>
            </a:r>
          </a:p>
          <a:p>
            <a:pPr marL="0" indent="0">
              <a:buFont typeface="Arial" charset="0"/>
              <a:buNone/>
              <a:defRPr/>
            </a:pPr>
            <a:r>
              <a:rPr lang="ja-JP" altLang="en-US" sz="4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  Ito, T.  (2015) What kind of media contributes to human happiness?: From 9/11 in New York to 3/11 in Fukushima.  </a:t>
            </a:r>
            <a:r>
              <a:rPr lang="en-US" altLang="ja-JP" sz="4200" i="1" dirty="0" smtClean="0">
                <a:latin typeface="Arial Unicode MS" panose="020B0604020202020204" pitchFamily="50" charset="-128"/>
                <a:ea typeface="Arial Unicode MS" panose="020B0604020202020204" pitchFamily="50" charset="-128"/>
                <a:cs typeface="Arial Unicode MS" panose="020B0604020202020204" pitchFamily="50" charset="-128"/>
              </a:rPr>
              <a:t>Journal of International Society of Life Information Science, </a:t>
            </a:r>
          </a:p>
          <a:p>
            <a:pPr marL="0" indent="0">
              <a:buFont typeface="Arial" charset="0"/>
              <a:buNone/>
              <a:defRPr/>
            </a:pPr>
            <a:r>
              <a:rPr lang="ja-JP" altLang="en-US" sz="42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Ito</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T. &amp; Goldstein, K. (2015). Tohoku stories: Identifying happy themes of disaster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relief. </a:t>
            </a:r>
            <a:r>
              <a:rPr lang="en-US" altLang="ja-JP" sz="4200" i="1" dirty="0" smtClean="0">
                <a:latin typeface="Arial Unicode MS" panose="020B0604020202020204" pitchFamily="50" charset="-128"/>
                <a:ea typeface="Arial Unicode MS" panose="020B0604020202020204" pitchFamily="50" charset="-128"/>
                <a:cs typeface="Arial Unicode MS" panose="020B0604020202020204" pitchFamily="50" charset="-128"/>
              </a:rPr>
              <a:t>Journal </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of International Society of Life Information Science,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33(1), 70-75</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4200" i="1"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gn="just">
              <a:spcAft>
                <a:spcPts val="0"/>
              </a:spcAft>
              <a:buFont typeface="Arial" charset="0"/>
              <a:buNone/>
              <a:defRPr/>
            </a:pPr>
            <a:r>
              <a:rPr lang="ja-JP" altLang="en-US" sz="42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Ito, T., &amp; Iijima, Y.(2013). Posttraumatic growth in essays by children affected by the March 11 Earthquake Disaster in Japan: A text mining study.  </a:t>
            </a:r>
            <a:r>
              <a:rPr lang="en-US" altLang="ja-JP" sz="4200" i="1" kern="100" dirty="0" smtClean="0">
                <a:latin typeface="Arial Unicode MS" panose="020B0604020202020204" pitchFamily="50" charset="-128"/>
                <a:ea typeface="Arial Unicode MS" panose="020B0604020202020204" pitchFamily="50" charset="-128"/>
                <a:cs typeface="Arial Unicode MS" panose="020B0604020202020204" pitchFamily="50" charset="-128"/>
              </a:rPr>
              <a:t>Journal of International Society of Life Information Science,</a:t>
            </a:r>
            <a:r>
              <a:rPr lang="en-US" altLang="ja-JP" sz="42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 31(1), 67-72.</a:t>
            </a:r>
            <a:endParaRPr lang="ja-JP" altLang="ja-JP" sz="4200" kern="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Font typeface="Arial" charset="0"/>
              <a:buNone/>
              <a:defRPr/>
            </a:pPr>
            <a:r>
              <a:rPr lang="ja-JP" altLang="en-US" sz="4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Ozaki</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M. (2012). </a:t>
            </a:r>
            <a:r>
              <a:rPr lang="en-US" altLang="ja-JP" sz="4200" i="1" dirty="0" err="1">
                <a:latin typeface="Arial Unicode MS" panose="020B0604020202020204" pitchFamily="50" charset="-128"/>
                <a:ea typeface="Arial Unicode MS" panose="020B0604020202020204" pitchFamily="50" charset="-128"/>
                <a:cs typeface="Arial Unicode MS" panose="020B0604020202020204" pitchFamily="50" charset="-128"/>
              </a:rPr>
              <a:t>Pojitibu</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i="1" dirty="0" err="1">
                <a:latin typeface="Arial Unicode MS" panose="020B0604020202020204" pitchFamily="50" charset="-128"/>
                <a:ea typeface="Arial Unicode MS" panose="020B0604020202020204" pitchFamily="50" charset="-128"/>
                <a:cs typeface="Arial Unicode MS" panose="020B0604020202020204" pitchFamily="50" charset="-128"/>
              </a:rPr>
              <a:t>Shinrigaku</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i="1" dirty="0" err="1">
                <a:latin typeface="Arial Unicode MS" panose="020B0604020202020204" pitchFamily="50" charset="-128"/>
                <a:ea typeface="Arial Unicode MS" panose="020B0604020202020204" pitchFamily="50" charset="-128"/>
                <a:cs typeface="Arial Unicode MS" panose="020B0604020202020204" pitchFamily="50" charset="-128"/>
              </a:rPr>
              <a:t>Saikou</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Rethinking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Positive Psychology</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err="1" smtClean="0">
                <a:latin typeface="Arial Unicode MS" panose="020B0604020202020204" pitchFamily="50" charset="-128"/>
                <a:ea typeface="Arial Unicode MS" panose="020B0604020202020204" pitchFamily="50" charset="-128"/>
                <a:cs typeface="Arial Unicode MS" panose="020B0604020202020204" pitchFamily="50" charset="-128"/>
              </a:rPr>
              <a:t>Nakanishiya</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Publisher</a:t>
            </a:r>
            <a:endParaRPr lang="ja-JP" altLang="ja-JP" sz="4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Font typeface="Arial" charset="0"/>
              <a:buNone/>
              <a:defRPr/>
            </a:pPr>
            <a:r>
              <a:rPr lang="ja-JP" altLang="en-US" sz="4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err="1" smtClean="0">
                <a:latin typeface="Arial Unicode MS" panose="020B0604020202020204" pitchFamily="50" charset="-128"/>
                <a:ea typeface="Arial Unicode MS" panose="020B0604020202020204" pitchFamily="50" charset="-128"/>
                <a:cs typeface="Arial Unicode MS" panose="020B0604020202020204" pitchFamily="50" charset="-128"/>
              </a:rPr>
              <a:t>Taku</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K., Calhoun, L. G., Tedeschi, R. G., Gil-Rivas, V., Kilmer, R. P., &amp; </a:t>
            </a:r>
            <a:r>
              <a:rPr lang="en-US" altLang="ja-JP" sz="4200" dirty="0" err="1">
                <a:latin typeface="Arial Unicode MS" panose="020B0604020202020204" pitchFamily="50" charset="-128"/>
                <a:ea typeface="Arial Unicode MS" panose="020B0604020202020204" pitchFamily="50" charset="-128"/>
                <a:cs typeface="Arial Unicode MS" panose="020B0604020202020204" pitchFamily="50" charset="-128"/>
              </a:rPr>
              <a:t>Cann</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A. (2007). Examining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posttraumatic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growth among Japanese university students. </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Anxiety, Stress, &amp; Coping</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b="1" dirty="0">
                <a:latin typeface="Arial Unicode MS" panose="020B0604020202020204" pitchFamily="50" charset="-128"/>
                <a:ea typeface="Arial Unicode MS" panose="020B0604020202020204" pitchFamily="50" charset="-128"/>
                <a:cs typeface="Arial Unicode MS" panose="020B0604020202020204" pitchFamily="50" charset="-128"/>
              </a:rPr>
              <a:t>20</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353-367. </a:t>
            </a:r>
            <a:endParaRPr lang="ja-JP" altLang="ja-JP" sz="4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buFont typeface="Arial" charset="0"/>
              <a:buNone/>
              <a:defRPr/>
            </a:pPr>
            <a:r>
              <a:rPr lang="ja-JP" altLang="en-US" sz="42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Tedeschi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R. G., &amp; Calhoun, L. G. (1996). The Posttraumatic Growth Inventory: Measuring the </a:t>
            </a:r>
            <a:r>
              <a:rPr lang="en-US" altLang="ja-JP" sz="4200" dirty="0" smtClean="0">
                <a:latin typeface="Arial Unicode MS" panose="020B0604020202020204" pitchFamily="50" charset="-128"/>
                <a:ea typeface="Arial Unicode MS" panose="020B0604020202020204" pitchFamily="50" charset="-128"/>
                <a:cs typeface="Arial Unicode MS" panose="020B0604020202020204" pitchFamily="50" charset="-128"/>
              </a:rPr>
              <a:t>positive legacy </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of trauma. </a:t>
            </a:r>
            <a:r>
              <a:rPr lang="en-US" altLang="ja-JP" sz="4200" i="1" dirty="0">
                <a:latin typeface="Arial Unicode MS" panose="020B0604020202020204" pitchFamily="50" charset="-128"/>
                <a:ea typeface="Arial Unicode MS" panose="020B0604020202020204" pitchFamily="50" charset="-128"/>
                <a:cs typeface="Arial Unicode MS" panose="020B0604020202020204" pitchFamily="50" charset="-128"/>
              </a:rPr>
              <a:t>Journal of Traumatic Stress</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200" b="1" dirty="0">
                <a:latin typeface="Arial Unicode MS" panose="020B0604020202020204" pitchFamily="50" charset="-128"/>
                <a:ea typeface="Arial Unicode MS" panose="020B0604020202020204" pitchFamily="50" charset="-128"/>
                <a:cs typeface="Arial Unicode MS" panose="020B0604020202020204" pitchFamily="50" charset="-128"/>
              </a:rPr>
              <a:t>9</a:t>
            </a:r>
            <a:r>
              <a:rPr lang="en-US" altLang="ja-JP" sz="4200" dirty="0">
                <a:latin typeface="Arial Unicode MS" panose="020B0604020202020204" pitchFamily="50" charset="-128"/>
                <a:ea typeface="Arial Unicode MS" panose="020B0604020202020204" pitchFamily="50" charset="-128"/>
                <a:cs typeface="Arial Unicode MS" panose="020B0604020202020204" pitchFamily="50" charset="-128"/>
              </a:rPr>
              <a:t>, 455-451.</a:t>
            </a:r>
            <a:endParaRPr lang="ja-JP" altLang="ja-JP" sz="4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fontAlgn="auto" hangingPunct="1">
              <a:spcAft>
                <a:spcPts val="0"/>
              </a:spcAft>
              <a:buFont typeface="Arial" panose="020B0604020202020204" pitchFamily="34" charset="0"/>
              <a:buChar char="•"/>
              <a:defRPr/>
            </a:pPr>
            <a:endPar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198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E5F3A11-00C5-4AA5-BDD9-755B9EA1A243}" type="slidenum">
              <a:rPr lang="ja-JP" altLang="en-US" sz="1200">
                <a:solidFill>
                  <a:srgbClr val="898989"/>
                </a:solidFill>
              </a:rPr>
              <a:pPr>
                <a:spcBef>
                  <a:spcPct val="0"/>
                </a:spcBef>
                <a:buFontTx/>
                <a:buNone/>
              </a:pPr>
              <a:t>14</a:t>
            </a:fld>
            <a:endParaRPr lang="ja-JP" altLang="en-US" sz="1200">
              <a:solidFill>
                <a:srgbClr val="898989"/>
              </a:solidFill>
            </a:endParaRPr>
          </a:p>
        </p:txBody>
      </p:sp>
    </p:spTree>
    <p:extLst>
      <p:ext uri="{BB962C8B-B14F-4D97-AF65-F5344CB8AC3E}">
        <p14:creationId xmlns:p14="http://schemas.microsoft.com/office/powerpoint/2010/main" val="119728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490066"/>
          </a:xfrm>
        </p:spPr>
        <p:txBody>
          <a:bodyPr>
            <a:normAutofit fontScale="90000"/>
          </a:bodyPr>
          <a:lstStyle/>
          <a:p>
            <a:r>
              <a:rPr kumimoji="1" lang="en-US" altLang="ja-JP" dirty="0" smtClean="0"/>
              <a:t>You can download my papers from</a:t>
            </a:r>
            <a:endParaRPr kumimoji="1" lang="ja-JP" altLang="en-US" dirty="0"/>
          </a:p>
        </p:txBody>
      </p:sp>
      <p:sp>
        <p:nvSpPr>
          <p:cNvPr id="3" name="コンテンツ プレースホルダー 2"/>
          <p:cNvSpPr>
            <a:spLocks noGrp="1"/>
          </p:cNvSpPr>
          <p:nvPr>
            <p:ph idx="1"/>
          </p:nvPr>
        </p:nvSpPr>
        <p:spPr>
          <a:xfrm>
            <a:off x="542164" y="4383733"/>
            <a:ext cx="2864678" cy="432048"/>
          </a:xfrm>
        </p:spPr>
        <p:txBody>
          <a:bodyPr>
            <a:normAutofit fontScale="85000" lnSpcReduction="20000"/>
          </a:bodyPr>
          <a:lstStyle/>
          <a:p>
            <a:r>
              <a:rPr lang="en-US" altLang="ja-JP" dirty="0" smtClean="0"/>
              <a:t>itotakehiko.com</a:t>
            </a:r>
            <a:endParaRPr kumimoji="1" lang="ja-JP" altLang="en-US" dirty="0"/>
          </a:p>
        </p:txBody>
      </p:sp>
      <p:sp>
        <p:nvSpPr>
          <p:cNvPr id="4" name="コンテンツ プレースホルダー 2"/>
          <p:cNvSpPr txBox="1">
            <a:spLocks/>
          </p:cNvSpPr>
          <p:nvPr/>
        </p:nvSpPr>
        <p:spPr>
          <a:xfrm>
            <a:off x="690917" y="962046"/>
            <a:ext cx="2576645" cy="4320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smtClean="0"/>
              <a:t> academia.edu</a:t>
            </a:r>
            <a:endParaRPr lang="ja-JP" altLang="en-US" dirty="0"/>
          </a:p>
        </p:txBody>
      </p:sp>
      <p:sp>
        <p:nvSpPr>
          <p:cNvPr id="5" name="コンテンツ プレースホルダー 2"/>
          <p:cNvSpPr txBox="1">
            <a:spLocks/>
          </p:cNvSpPr>
          <p:nvPr/>
        </p:nvSpPr>
        <p:spPr>
          <a:xfrm>
            <a:off x="5148064" y="980728"/>
            <a:ext cx="3312368" cy="4320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smtClean="0"/>
              <a:t>researchgate.net</a:t>
            </a:r>
            <a:endParaRPr lang="ja-JP" altLang="en-US" dirty="0"/>
          </a:p>
        </p:txBody>
      </p:sp>
      <p:pic>
        <p:nvPicPr>
          <p:cNvPr id="7" name="図 6"/>
          <p:cNvPicPr>
            <a:picLocks noChangeAspect="1"/>
          </p:cNvPicPr>
          <p:nvPr/>
        </p:nvPicPr>
        <p:blipFill>
          <a:blip r:embed="rId2"/>
          <a:stretch>
            <a:fillRect/>
          </a:stretch>
        </p:blipFill>
        <p:spPr>
          <a:xfrm>
            <a:off x="256375" y="1412776"/>
            <a:ext cx="4417385" cy="2773615"/>
          </a:xfrm>
          <a:prstGeom prst="rect">
            <a:avLst/>
          </a:prstGeom>
        </p:spPr>
      </p:pic>
      <p:pic>
        <p:nvPicPr>
          <p:cNvPr id="8" name="図 7"/>
          <p:cNvPicPr>
            <a:picLocks noChangeAspect="1"/>
          </p:cNvPicPr>
          <p:nvPr/>
        </p:nvPicPr>
        <p:blipFill>
          <a:blip r:embed="rId3"/>
          <a:stretch>
            <a:fillRect/>
          </a:stretch>
        </p:blipFill>
        <p:spPr>
          <a:xfrm>
            <a:off x="690917" y="4941168"/>
            <a:ext cx="2845148" cy="1678394"/>
          </a:xfrm>
          <a:prstGeom prst="rect">
            <a:avLst/>
          </a:prstGeom>
        </p:spPr>
      </p:pic>
      <p:pic>
        <p:nvPicPr>
          <p:cNvPr id="9" name="図 8"/>
          <p:cNvPicPr>
            <a:picLocks noChangeAspect="1"/>
          </p:cNvPicPr>
          <p:nvPr/>
        </p:nvPicPr>
        <p:blipFill>
          <a:blip r:embed="rId4"/>
          <a:stretch>
            <a:fillRect/>
          </a:stretch>
        </p:blipFill>
        <p:spPr>
          <a:xfrm>
            <a:off x="4845022" y="1371046"/>
            <a:ext cx="4098582" cy="2815345"/>
          </a:xfrm>
          <a:prstGeom prst="rect">
            <a:avLst/>
          </a:prstGeom>
        </p:spPr>
      </p:pic>
      <p:sp>
        <p:nvSpPr>
          <p:cNvPr id="11" name="コンテンツ プレースホルダー 2"/>
          <p:cNvSpPr txBox="1">
            <a:spLocks/>
          </p:cNvSpPr>
          <p:nvPr/>
        </p:nvSpPr>
        <p:spPr>
          <a:xfrm>
            <a:off x="4673760" y="4360685"/>
            <a:ext cx="2864678" cy="4320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t>　</a:t>
            </a:r>
            <a:r>
              <a:rPr lang="en-US" altLang="ja-JP" dirty="0" smtClean="0"/>
              <a:t>slideshare.net</a:t>
            </a:r>
            <a:endParaRPr lang="ja-JP" alt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4845022" y="4792733"/>
            <a:ext cx="4062611" cy="201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60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9050"/>
            <a:ext cx="4429125"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068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476672"/>
            <a:ext cx="8784976" cy="5890666"/>
          </a:xfrm>
        </p:spPr>
        <p:txBody>
          <a:bodyPr>
            <a:normAutofit fontScale="90000"/>
          </a:bodyPr>
          <a:lstStyle/>
          <a:p>
            <a:r>
              <a:rPr lang="en-US" altLang="ja-JP" b="1" dirty="0" smtClean="0"/>
              <a:t/>
            </a:r>
            <a:br>
              <a:rPr lang="en-US" altLang="ja-JP" b="1" dirty="0" smtClean="0"/>
            </a:br>
            <a:r>
              <a:rPr lang="en-US" altLang="ja-JP" b="1" dirty="0" smtClean="0"/>
              <a:t>Previous Study </a:t>
            </a:r>
            <a:br>
              <a:rPr lang="en-US" altLang="ja-JP" b="1" dirty="0" smtClean="0"/>
            </a:br>
            <a:r>
              <a:rPr lang="en-US" altLang="ja-JP" b="1" dirty="0" smtClean="0"/>
              <a:t>Posttraumatic growth (PTG) of </a:t>
            </a:r>
            <a:r>
              <a:rPr lang="en-US" altLang="ja-JP" b="1" dirty="0" smtClean="0">
                <a:solidFill>
                  <a:srgbClr val="FF0000"/>
                </a:solidFill>
              </a:rPr>
              <a:t>children </a:t>
            </a:r>
            <a:r>
              <a:rPr lang="en-US" altLang="ja-JP" b="1" dirty="0" smtClean="0"/>
              <a:t>in Tohoku after the earthquake 2011</a:t>
            </a:r>
            <a:r>
              <a:rPr lang="en-US" altLang="ja-JP" b="1" dirty="0"/>
              <a:t/>
            </a:r>
            <a:br>
              <a:rPr lang="en-US" altLang="ja-JP" b="1" dirty="0"/>
            </a:br>
            <a:r>
              <a:rPr lang="en-US" altLang="ja-JP" dirty="0"/>
              <a:t/>
            </a:r>
            <a:br>
              <a:rPr lang="en-US" altLang="ja-JP" dirty="0"/>
            </a:br>
            <a:r>
              <a:rPr lang="ja-JP" altLang="en-US" sz="3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t>Ito, T., &amp; </a:t>
            </a:r>
            <a:r>
              <a:rPr lang="en-US" altLang="ja-JP" sz="3600" kern="100" dirty="0" err="1">
                <a:latin typeface="Arial Unicode MS" panose="020B0604020202020204" pitchFamily="50" charset="-128"/>
                <a:ea typeface="Arial Unicode MS" panose="020B0604020202020204" pitchFamily="50" charset="-128"/>
                <a:cs typeface="Arial Unicode MS" panose="020B0604020202020204" pitchFamily="50" charset="-128"/>
              </a:rPr>
              <a:t>Iijima</a:t>
            </a:r>
            <a:r>
              <a:rPr lang="en-US"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t>, Y.(2013). </a:t>
            </a:r>
            <a:r>
              <a:rPr lang="en-US" altLang="ja-JP" sz="3600" kern="1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Posttraumatic growth in essays by children</a:t>
            </a:r>
            <a:r>
              <a:rPr lang="en-US"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t> affected by the March 11 Earthquake Disaster in Japan: A text mining study.  </a:t>
            </a:r>
            <a:r>
              <a:rPr lang="en-US" altLang="ja-JP" sz="3600" i="1" kern="100" dirty="0">
                <a:latin typeface="Arial Unicode MS" panose="020B0604020202020204" pitchFamily="50" charset="-128"/>
                <a:ea typeface="Arial Unicode MS" panose="020B0604020202020204" pitchFamily="50" charset="-128"/>
                <a:cs typeface="Arial Unicode MS" panose="020B0604020202020204" pitchFamily="50" charset="-128"/>
              </a:rPr>
              <a:t>Journal of International Society of Life Information Science,</a:t>
            </a:r>
            <a:r>
              <a:rPr lang="en-US"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t> 31(1), 67-72.</a:t>
            </a:r>
            <a:r>
              <a:rPr lang="ja-JP"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t/>
            </a:r>
            <a:br>
              <a:rPr lang="ja-JP" altLang="ja-JP" sz="3600" kern="100" dirty="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3600" dirty="0" smtClean="0"/>
              <a:t/>
            </a:r>
            <a:br>
              <a:rPr lang="en-US" altLang="ja-JP" sz="3600" dirty="0" smtClean="0"/>
            </a:br>
            <a:r>
              <a:rPr lang="en-US" altLang="ja-JP" sz="3600" dirty="0"/>
              <a:t/>
            </a:r>
            <a:br>
              <a:rPr lang="en-US" altLang="ja-JP" sz="3600" dirty="0"/>
            </a:br>
            <a:endParaRPr lang="en-US" altLang="ja-JP" dirty="0"/>
          </a:p>
        </p:txBody>
      </p:sp>
    </p:spTree>
    <p:extLst>
      <p:ext uri="{BB962C8B-B14F-4D97-AF65-F5344CB8AC3E}">
        <p14:creationId xmlns:p14="http://schemas.microsoft.com/office/powerpoint/2010/main" val="190801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BBD6DA98-D0CE-4593-843F-2DA1F193249A}" type="slidenum">
              <a:rPr lang="ja-JP" altLang="en-US" sz="1200">
                <a:solidFill>
                  <a:srgbClr val="898989"/>
                </a:solidFill>
              </a:rPr>
              <a:pPr>
                <a:spcBef>
                  <a:spcPct val="0"/>
                </a:spcBef>
                <a:buFontTx/>
                <a:buNone/>
              </a:pPr>
              <a:t>3</a:t>
            </a:fld>
            <a:endParaRPr lang="ja-JP" altLang="en-US" sz="1200">
              <a:solidFill>
                <a:srgbClr val="898989"/>
              </a:solidFill>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92088"/>
            <a:ext cx="4248150" cy="658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359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8435280" cy="1858218"/>
          </a:xfrm>
        </p:spPr>
        <p:txBody>
          <a:bodyPr>
            <a:normAutofit fontScale="90000"/>
          </a:bodyPr>
          <a:lstStyle/>
          <a:p>
            <a:pPr lvl="0"/>
            <a:r>
              <a:rPr lang="en-US" altLang="ja-JP" b="1" dirty="0" smtClean="0"/>
              <a:t> “Voices </a:t>
            </a:r>
            <a:r>
              <a:rPr lang="en-US" altLang="ja-JP" b="1" dirty="0"/>
              <a:t>of Tohoku” (VOT) </a:t>
            </a:r>
            <a:r>
              <a:rPr lang="en-US" altLang="ja-JP" sz="4000" b="1" dirty="0"/>
              <a:t>based on </a:t>
            </a:r>
            <a:r>
              <a:rPr lang="en-US" altLang="ja-JP" sz="4000" b="1" dirty="0" smtClean="0"/>
              <a:t/>
            </a:r>
            <a:br>
              <a:rPr lang="en-US" altLang="ja-JP" sz="4000" b="1" dirty="0" smtClean="0"/>
            </a:br>
            <a:r>
              <a:rPr lang="en-US" altLang="ja-JP" sz="4000" b="1" dirty="0" smtClean="0">
                <a:solidFill>
                  <a:srgbClr val="FF0000"/>
                </a:solidFill>
              </a:rPr>
              <a:t>Life </a:t>
            </a:r>
            <a:r>
              <a:rPr lang="en-US" altLang="ja-JP" sz="4000" b="1" dirty="0">
                <a:solidFill>
                  <a:srgbClr val="FF0000"/>
                </a:solidFill>
              </a:rPr>
              <a:t>Story Interview </a:t>
            </a:r>
            <a:r>
              <a:rPr lang="en-US" altLang="ja-JP" sz="4000" b="1" dirty="0"/>
              <a:t>and community documentation and </a:t>
            </a:r>
            <a:r>
              <a:rPr lang="en-US" altLang="ja-JP" sz="4000" b="1" dirty="0">
                <a:solidFill>
                  <a:srgbClr val="FF0000"/>
                </a:solidFill>
              </a:rPr>
              <a:t>archive</a:t>
            </a:r>
            <a:r>
              <a:rPr lang="en-US" altLang="ja-JP" sz="4000" b="1" dirty="0"/>
              <a:t>.</a:t>
            </a:r>
            <a:r>
              <a:rPr lang="ja-JP" altLang="ja-JP" sz="4000" b="1" dirty="0"/>
              <a:t/>
            </a:r>
            <a:br>
              <a:rPr lang="ja-JP" altLang="ja-JP" sz="4000" b="1" dirty="0"/>
            </a:br>
            <a:endParaRPr kumimoji="1" lang="ja-JP" altLang="en-US" sz="4000" dirty="0"/>
          </a:p>
        </p:txBody>
      </p:sp>
      <p:sp>
        <p:nvSpPr>
          <p:cNvPr id="3" name="コンテンツ プレースホルダー 2"/>
          <p:cNvSpPr>
            <a:spLocks noGrp="1"/>
          </p:cNvSpPr>
          <p:nvPr>
            <p:ph idx="1"/>
          </p:nvPr>
        </p:nvSpPr>
        <p:spPr>
          <a:xfrm>
            <a:off x="179512" y="2262883"/>
            <a:ext cx="8712968" cy="3542382"/>
          </a:xfrm>
        </p:spPr>
        <p:txBody>
          <a:bodyPr>
            <a:normAutofit lnSpcReduction="10000"/>
          </a:bodyPr>
          <a:lstStyle/>
          <a:p>
            <a:r>
              <a:rPr lang="en-US" altLang="ja-JP" dirty="0"/>
              <a:t>The life-story interview is the methodological basis of JISP “Voices of Tohoku” project. </a:t>
            </a:r>
            <a:endParaRPr lang="en-US" altLang="ja-JP" dirty="0" smtClean="0"/>
          </a:p>
          <a:p>
            <a:r>
              <a:rPr lang="en-US" altLang="ja-JP" dirty="0" smtClean="0"/>
              <a:t>Drawing </a:t>
            </a:r>
            <a:r>
              <a:rPr lang="en-US" altLang="ja-JP" dirty="0"/>
              <a:t>on narrative psychology and oral history, “life-story” is a dutiful interviewing technique. </a:t>
            </a:r>
            <a:endParaRPr lang="en-US" altLang="ja-JP" dirty="0" smtClean="0"/>
          </a:p>
          <a:p>
            <a:r>
              <a:rPr lang="en-US" altLang="ja-JP" dirty="0" smtClean="0"/>
              <a:t>It </a:t>
            </a:r>
            <a:r>
              <a:rPr lang="en-US" altLang="ja-JP" dirty="0"/>
              <a:t>was extensively employed </a:t>
            </a:r>
            <a:r>
              <a:rPr lang="en-US" altLang="ja-JP" dirty="0">
                <a:solidFill>
                  <a:srgbClr val="C00000"/>
                </a:solidFill>
              </a:rPr>
              <a:t>by Prof. </a:t>
            </a:r>
            <a:r>
              <a:rPr lang="en-US" altLang="ja-JP" dirty="0" err="1">
                <a:solidFill>
                  <a:srgbClr val="C00000"/>
                </a:solidFill>
              </a:rPr>
              <a:t>Amia</a:t>
            </a:r>
            <a:r>
              <a:rPr lang="en-US" altLang="ja-JP" dirty="0">
                <a:solidFill>
                  <a:srgbClr val="C00000"/>
                </a:solidFill>
              </a:rPr>
              <a:t> Lieblich</a:t>
            </a:r>
            <a:r>
              <a:rPr lang="en-US" altLang="ja-JP" dirty="0"/>
              <a:t>, a renowned scholar, who also serves as the mentor of this unique archiving project.</a:t>
            </a:r>
            <a:endParaRPr kumimoji="1" lang="ja-JP" altLang="en-US" dirty="0"/>
          </a:p>
        </p:txBody>
      </p:sp>
      <p:sp>
        <p:nvSpPr>
          <p:cNvPr id="4" name="スライド番号プレースホルダー 3"/>
          <p:cNvSpPr>
            <a:spLocks noGrp="1"/>
          </p:cNvSpPr>
          <p:nvPr>
            <p:ph type="sldNum" sz="quarter" idx="12"/>
          </p:nvPr>
        </p:nvSpPr>
        <p:spPr/>
        <p:txBody>
          <a:bodyPr/>
          <a:lstStyle/>
          <a:p>
            <a:fld id="{D09F073F-21E4-450C-828A-000EDDD70482}" type="slidenum">
              <a:rPr kumimoji="1" lang="ja-JP" altLang="en-US" smtClean="0"/>
              <a:t>4</a:t>
            </a:fld>
            <a:endParaRPr kumimoji="1" lang="ja-JP" altLang="en-US"/>
          </a:p>
        </p:txBody>
      </p:sp>
      <p:sp>
        <p:nvSpPr>
          <p:cNvPr id="5" name="角丸四角形 4"/>
          <p:cNvSpPr/>
          <p:nvPr/>
        </p:nvSpPr>
        <p:spPr>
          <a:xfrm>
            <a:off x="323528" y="116632"/>
            <a:ext cx="8568952"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860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4752528" cy="1930226"/>
          </a:xfrm>
        </p:spPr>
        <p:txBody>
          <a:bodyPr>
            <a:normAutofit fontScale="90000"/>
          </a:bodyPr>
          <a:lstStyle/>
          <a:p>
            <a:pPr algn="l"/>
            <a:r>
              <a:rPr lang="en-US" altLang="ja-JP" sz="4900" dirty="0"/>
              <a:t>Life story </a:t>
            </a:r>
            <a:r>
              <a:rPr lang="en-US" altLang="ja-JP" sz="4900" dirty="0" smtClean="0"/>
              <a:t>interview: </a:t>
            </a:r>
            <a:br>
              <a:rPr lang="en-US" altLang="ja-JP" sz="4900" dirty="0" smtClean="0"/>
            </a:br>
            <a:r>
              <a:rPr lang="en-US" altLang="ja-JP" dirty="0" smtClean="0">
                <a:solidFill>
                  <a:srgbClr val="C00000"/>
                </a:solidFill>
              </a:rPr>
              <a:t>Historical </a:t>
            </a:r>
            <a:r>
              <a:rPr lang="en-US" altLang="ja-JP" dirty="0" smtClean="0"/>
              <a:t>aspects.</a:t>
            </a:r>
            <a:br>
              <a:rPr lang="en-US" altLang="ja-JP" dirty="0" smtClean="0"/>
            </a:br>
            <a:r>
              <a:rPr lang="en-US" altLang="ja-JP" sz="3100" dirty="0" smtClean="0"/>
              <a:t>(Lieblich, </a:t>
            </a:r>
            <a:r>
              <a:rPr lang="en-US" altLang="ja-JP" sz="3100" dirty="0" err="1" smtClean="0"/>
              <a:t>Amia</a:t>
            </a:r>
            <a:r>
              <a:rPr lang="en-US" altLang="ja-JP" sz="3100" dirty="0" smtClean="0"/>
              <a:t>. 2014)</a:t>
            </a:r>
            <a:endParaRPr kumimoji="1" lang="ja-JP" altLang="en-US" dirty="0"/>
          </a:p>
        </p:txBody>
      </p:sp>
      <p:sp>
        <p:nvSpPr>
          <p:cNvPr id="3" name="コンテンツ プレースホルダー 2"/>
          <p:cNvSpPr>
            <a:spLocks noGrp="1"/>
          </p:cNvSpPr>
          <p:nvPr>
            <p:ph idx="1"/>
          </p:nvPr>
        </p:nvSpPr>
        <p:spPr>
          <a:xfrm>
            <a:off x="0" y="2271171"/>
            <a:ext cx="8999984" cy="3030037"/>
          </a:xfrm>
        </p:spPr>
        <p:txBody>
          <a:bodyPr>
            <a:normAutofit lnSpcReduction="10000"/>
          </a:bodyPr>
          <a:lstStyle/>
          <a:p>
            <a:r>
              <a:rPr lang="en-US" altLang="ja-JP" dirty="0"/>
              <a:t>The </a:t>
            </a:r>
            <a:r>
              <a:rPr lang="en-US" altLang="ja-JP" dirty="0">
                <a:solidFill>
                  <a:srgbClr val="C00000"/>
                </a:solidFill>
              </a:rPr>
              <a:t>historical aspect of life stories </a:t>
            </a:r>
            <a:r>
              <a:rPr lang="en-US" altLang="ja-JP" dirty="0"/>
              <a:t>equates with the </a:t>
            </a:r>
            <a:r>
              <a:rPr lang="en-US" altLang="ja-JP" dirty="0">
                <a:solidFill>
                  <a:srgbClr val="C00000"/>
                </a:solidFill>
              </a:rPr>
              <a:t>collective story </a:t>
            </a:r>
            <a:r>
              <a:rPr lang="en-US" altLang="ja-JP" dirty="0"/>
              <a:t>that emerges from the individuals accounts. </a:t>
            </a:r>
            <a:endParaRPr lang="en-US" altLang="ja-JP" dirty="0" smtClean="0"/>
          </a:p>
          <a:p>
            <a:r>
              <a:rPr lang="en-US" altLang="ja-JP" dirty="0" smtClean="0"/>
              <a:t>In </a:t>
            </a:r>
            <a:r>
              <a:rPr lang="en-US" altLang="ja-JP" dirty="0"/>
              <a:t>their rich differences, human touch, warmth, and empathy individuals stories enable </a:t>
            </a:r>
            <a:r>
              <a:rPr lang="en-US" altLang="ja-JP" dirty="0">
                <a:solidFill>
                  <a:srgbClr val="FF0000"/>
                </a:solidFill>
              </a:rPr>
              <a:t>a collective oral history. </a:t>
            </a:r>
            <a:endParaRPr lang="en-US" altLang="ja-JP" dirty="0" smtClean="0">
              <a:solidFill>
                <a:srgbClr val="FF0000"/>
              </a:solidFill>
            </a:endParaRPr>
          </a:p>
          <a:p>
            <a:endParaRPr kumimoji="1" lang="en-US" altLang="ja-JP"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D09F073F-21E4-450C-828A-000EDDD70482}" type="slidenum">
              <a:rPr kumimoji="1" lang="ja-JP" altLang="en-US" smtClean="0"/>
              <a:t>5</a:t>
            </a:fld>
            <a:endParaRPr kumimoji="1" lang="ja-JP" altLang="en-US"/>
          </a:p>
        </p:txBody>
      </p:sp>
      <p:pic>
        <p:nvPicPr>
          <p:cNvPr id="5" name="Picture 5" descr="スクリーンショット 2014-04-25 1.23.03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1251"/>
            <a:ext cx="3635896" cy="2259920"/>
          </a:xfrm>
          <a:prstGeom prst="rect">
            <a:avLst/>
          </a:prstGeom>
          <a:ln>
            <a:noFill/>
          </a:ln>
          <a:effectLst>
            <a:softEdge rad="112500"/>
          </a:effectLst>
        </p:spPr>
      </p:pic>
      <p:sp>
        <p:nvSpPr>
          <p:cNvPr id="6" name="テキスト ボックス 5"/>
          <p:cNvSpPr txBox="1"/>
          <p:nvPr/>
        </p:nvSpPr>
        <p:spPr>
          <a:xfrm>
            <a:off x="179512" y="5288167"/>
            <a:ext cx="15275771" cy="1754326"/>
          </a:xfrm>
          <a:prstGeom prst="rect">
            <a:avLst/>
          </a:prstGeom>
          <a:noFill/>
        </p:spPr>
        <p:txBody>
          <a:bodyPr wrap="square" rtlCol="0">
            <a:spAutoFit/>
          </a:bodyPr>
          <a:lstStyle/>
          <a:p>
            <a:r>
              <a:rPr lang="en-US" altLang="ja-JP" dirty="0"/>
              <a:t>Lieblich, A. (2014).  The contribution of narrative approach to posttraumatic growth </a:t>
            </a:r>
            <a:endParaRPr lang="en-US" altLang="ja-JP" dirty="0" smtClean="0"/>
          </a:p>
          <a:p>
            <a:r>
              <a:rPr lang="en-US" altLang="ja-JP" dirty="0" smtClean="0"/>
              <a:t>Paper </a:t>
            </a:r>
            <a:r>
              <a:rPr lang="en-US" altLang="ja-JP" dirty="0"/>
              <a:t>presented at Wako University  </a:t>
            </a:r>
            <a:r>
              <a:rPr lang="ja-JP" altLang="ja-JP" dirty="0"/>
              <a:t>いとうたけひこ・山崎和佳子（訳</a:t>
            </a:r>
            <a:r>
              <a:rPr lang="en-US" altLang="ja-JP" dirty="0"/>
              <a:t> 2015</a:t>
            </a:r>
            <a:r>
              <a:rPr lang="ja-JP" altLang="ja-JP" dirty="0" smtClean="0"/>
              <a:t>）</a:t>
            </a:r>
            <a:endParaRPr lang="en-US" altLang="ja-JP" dirty="0" smtClean="0"/>
          </a:p>
          <a:p>
            <a:r>
              <a:rPr lang="ja-JP" altLang="ja-JP" dirty="0" smtClean="0"/>
              <a:t>心的</a:t>
            </a:r>
            <a:r>
              <a:rPr lang="ja-JP" altLang="ja-JP" dirty="0"/>
              <a:t>外傷後成長</a:t>
            </a:r>
            <a:r>
              <a:rPr lang="en-US" altLang="ja-JP" dirty="0"/>
              <a:t>(PTG</a:t>
            </a:r>
            <a:r>
              <a:rPr lang="ja-JP" altLang="ja-JP" dirty="0"/>
              <a:t>）研究におけるナラティブ・アプローチ</a:t>
            </a:r>
            <a:r>
              <a:rPr lang="en-US" altLang="ja-JP" dirty="0"/>
              <a:t>: </a:t>
            </a:r>
            <a:r>
              <a:rPr lang="ja-JP" altLang="ja-JP" dirty="0"/>
              <a:t>苦労</a:t>
            </a:r>
            <a:r>
              <a:rPr lang="ja-JP" altLang="ja-JP" dirty="0" smtClean="0"/>
              <a:t>体験学</a:t>
            </a:r>
            <a:endParaRPr lang="en-US" altLang="ja-JP" dirty="0" smtClean="0"/>
          </a:p>
          <a:p>
            <a:r>
              <a:rPr lang="ja-JP" altLang="ja-JP" dirty="0" smtClean="0"/>
              <a:t>（</a:t>
            </a:r>
            <a:r>
              <a:rPr lang="en-US" altLang="ja-JP" dirty="0"/>
              <a:t>Suffering Experience Research</a:t>
            </a:r>
            <a:r>
              <a:rPr lang="ja-JP" altLang="ja-JP" dirty="0"/>
              <a:t>）に向けて</a:t>
            </a:r>
            <a:r>
              <a:rPr lang="en-US" altLang="ja-JP" dirty="0"/>
              <a:t>  </a:t>
            </a:r>
            <a:r>
              <a:rPr lang="ja-JP" altLang="ja-JP" dirty="0"/>
              <a:t>東西南北</a:t>
            </a:r>
            <a:r>
              <a:rPr lang="en-US" altLang="ja-JP" dirty="0"/>
              <a:t>2015</a:t>
            </a:r>
            <a:r>
              <a:rPr lang="ja-JP" altLang="ja-JP" dirty="0"/>
              <a:t>：和光大学総合文化研究所年報</a:t>
            </a:r>
            <a:r>
              <a:rPr lang="en-US" altLang="ja-JP" dirty="0" smtClean="0"/>
              <a:t>,</a:t>
            </a:r>
          </a:p>
          <a:p>
            <a:r>
              <a:rPr lang="en-US" altLang="ja-JP" dirty="0" smtClean="0"/>
              <a:t> </a:t>
            </a:r>
            <a:r>
              <a:rPr lang="en-US" altLang="ja-JP" dirty="0"/>
              <a:t>104-116.</a:t>
            </a:r>
            <a:endParaRPr lang="ja-JP" altLang="ja-JP" dirty="0"/>
          </a:p>
          <a:p>
            <a:endParaRPr kumimoji="1" lang="ja-JP" altLang="en-US" dirty="0"/>
          </a:p>
        </p:txBody>
      </p:sp>
    </p:spTree>
    <p:extLst>
      <p:ext uri="{BB962C8B-B14F-4D97-AF65-F5344CB8AC3E}">
        <p14:creationId xmlns:p14="http://schemas.microsoft.com/office/powerpoint/2010/main" val="156597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452" y="0"/>
            <a:ext cx="2550418" cy="162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5482952" cy="1143000"/>
          </a:xfrm>
        </p:spPr>
        <p:txBody>
          <a:bodyPr>
            <a:normAutofit fontScale="90000"/>
          </a:bodyPr>
          <a:lstStyle/>
          <a:p>
            <a:pPr algn="l"/>
            <a:r>
              <a:rPr lang="en-US" altLang="ja-JP" sz="4900" dirty="0" smtClean="0"/>
              <a:t>Life story interview: </a:t>
            </a:r>
            <a:br>
              <a:rPr lang="en-US" altLang="ja-JP" sz="4900" dirty="0" smtClean="0"/>
            </a:br>
            <a:r>
              <a:rPr lang="en-US" altLang="ja-JP" dirty="0" smtClean="0"/>
              <a:t> </a:t>
            </a:r>
            <a:r>
              <a:rPr lang="en-US" altLang="ja-JP" dirty="0">
                <a:solidFill>
                  <a:srgbClr val="C00000"/>
                </a:solidFill>
              </a:rPr>
              <a:t>P</a:t>
            </a:r>
            <a:r>
              <a:rPr lang="en-US" altLang="ja-JP" dirty="0" smtClean="0">
                <a:solidFill>
                  <a:srgbClr val="C00000"/>
                </a:solidFill>
              </a:rPr>
              <a:t>sychological </a:t>
            </a:r>
            <a:r>
              <a:rPr lang="en-US" altLang="ja-JP" dirty="0" smtClean="0"/>
              <a:t>aspects (1).</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(1) individuals tell their story </a:t>
            </a:r>
            <a:r>
              <a:rPr lang="en-US" altLang="ja-JP" dirty="0">
                <a:solidFill>
                  <a:srgbClr val="C00000"/>
                </a:solidFill>
              </a:rPr>
              <a:t>to heal</a:t>
            </a:r>
            <a:r>
              <a:rPr lang="en-US" altLang="ja-JP" dirty="0"/>
              <a:t>. Previous studies in Japan have shown that victims are particularly able to improve their mental state by sharing their troubles and hardships with others. In this context, “life story” provides individuals with the opportunity to share their story. </a:t>
            </a:r>
            <a:endParaRPr lang="en-US" altLang="ja-JP" dirty="0" smtClean="0"/>
          </a:p>
          <a:p>
            <a:r>
              <a:rPr lang="en-US" altLang="ja-JP" dirty="0" smtClean="0"/>
              <a:t>By </a:t>
            </a:r>
            <a:r>
              <a:rPr lang="en-US" altLang="ja-JP" dirty="0"/>
              <a:t>telling it, survivors and supporters alike create a “</a:t>
            </a:r>
            <a:r>
              <a:rPr lang="en-US" altLang="ja-JP" dirty="0">
                <a:solidFill>
                  <a:srgbClr val="FF0000"/>
                </a:solidFill>
              </a:rPr>
              <a:t>distance</a:t>
            </a:r>
            <a:r>
              <a:rPr lang="en-US" altLang="ja-JP" dirty="0"/>
              <a:t>” between themselves and the past, and </a:t>
            </a:r>
            <a:r>
              <a:rPr lang="en-US" altLang="ja-JP" dirty="0">
                <a:solidFill>
                  <a:srgbClr val="FF0000"/>
                </a:solidFill>
              </a:rPr>
              <a:t>reflect</a:t>
            </a:r>
            <a:r>
              <a:rPr lang="en-US" altLang="ja-JP" dirty="0"/>
              <a:t> on their experience through new lens.</a:t>
            </a:r>
            <a:endParaRPr kumimoji="1" lang="ja-JP" altLang="en-US" dirty="0"/>
          </a:p>
        </p:txBody>
      </p:sp>
      <p:sp>
        <p:nvSpPr>
          <p:cNvPr id="4" name="スライド番号プレースホルダー 3"/>
          <p:cNvSpPr>
            <a:spLocks noGrp="1"/>
          </p:cNvSpPr>
          <p:nvPr>
            <p:ph type="sldNum" sz="quarter" idx="12"/>
          </p:nvPr>
        </p:nvSpPr>
        <p:spPr/>
        <p:txBody>
          <a:bodyPr/>
          <a:lstStyle/>
          <a:p>
            <a:fld id="{D09F073F-21E4-450C-828A-000EDDD70482}" type="slidenum">
              <a:rPr kumimoji="1" lang="ja-JP" altLang="en-US" smtClean="0"/>
              <a:t>6</a:t>
            </a:fld>
            <a:endParaRPr kumimoji="1" lang="ja-JP" altLang="en-US"/>
          </a:p>
        </p:txBody>
      </p:sp>
    </p:spTree>
    <p:extLst>
      <p:ext uri="{BB962C8B-B14F-4D97-AF65-F5344CB8AC3E}">
        <p14:creationId xmlns:p14="http://schemas.microsoft.com/office/powerpoint/2010/main" val="110797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900" dirty="0" smtClean="0"/>
              <a:t>Life story interview: </a:t>
            </a:r>
            <a:br>
              <a:rPr lang="en-US" altLang="ja-JP" sz="4900" dirty="0" smtClean="0"/>
            </a:br>
            <a:r>
              <a:rPr lang="en-US" altLang="ja-JP" dirty="0" smtClean="0"/>
              <a:t> </a:t>
            </a:r>
            <a:r>
              <a:rPr lang="en-US" altLang="ja-JP" dirty="0" smtClean="0">
                <a:solidFill>
                  <a:srgbClr val="C00000"/>
                </a:solidFill>
              </a:rPr>
              <a:t>Psychological </a:t>
            </a:r>
            <a:r>
              <a:rPr lang="en-US" altLang="ja-JP" dirty="0" smtClean="0"/>
              <a:t>aspects (2).</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 individuals </a:t>
            </a:r>
            <a:r>
              <a:rPr lang="en-US" altLang="ja-JP" dirty="0"/>
              <a:t>tell their story </a:t>
            </a:r>
            <a:r>
              <a:rPr lang="en-US" altLang="ja-JP" dirty="0">
                <a:solidFill>
                  <a:srgbClr val="C00000"/>
                </a:solidFill>
              </a:rPr>
              <a:t>to commemorate</a:t>
            </a:r>
            <a:r>
              <a:rPr lang="en-US" altLang="ja-JP" dirty="0"/>
              <a:t>. </a:t>
            </a:r>
            <a:endParaRPr lang="en-US" altLang="ja-JP" dirty="0" smtClean="0"/>
          </a:p>
          <a:p>
            <a:r>
              <a:rPr lang="en-US" altLang="ja-JP" dirty="0" smtClean="0"/>
              <a:t>In </a:t>
            </a:r>
            <a:r>
              <a:rPr lang="en-US" altLang="ja-JP" dirty="0"/>
              <a:t>order to preserve the memories of individuals who died and communities that do not exist anymore, individuals give “testimonies” of lives as they knew it. </a:t>
            </a:r>
            <a:endParaRPr lang="en-US" altLang="ja-JP" dirty="0" smtClean="0"/>
          </a:p>
          <a:p>
            <a:r>
              <a:rPr lang="en-US" altLang="ja-JP" dirty="0" smtClean="0"/>
              <a:t>Often </a:t>
            </a:r>
            <a:r>
              <a:rPr lang="en-US" altLang="ja-JP" dirty="0"/>
              <a:t>in this process, interviewees gain </a:t>
            </a:r>
            <a:r>
              <a:rPr lang="en-US" altLang="ja-JP" dirty="0">
                <a:solidFill>
                  <a:srgbClr val="C00000"/>
                </a:solidFill>
              </a:rPr>
              <a:t>insights into their future</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D09F073F-21E4-450C-828A-000EDDD70482}" type="slidenum">
              <a:rPr kumimoji="1" lang="ja-JP" altLang="en-US" smtClean="0"/>
              <a:t>7</a:t>
            </a:fld>
            <a:endParaRPr kumimoji="1" lang="ja-JP" altLang="en-US"/>
          </a:p>
        </p:txBody>
      </p:sp>
    </p:spTree>
    <p:extLst>
      <p:ext uri="{BB962C8B-B14F-4D97-AF65-F5344CB8AC3E}">
        <p14:creationId xmlns:p14="http://schemas.microsoft.com/office/powerpoint/2010/main" val="169570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323529" y="274638"/>
            <a:ext cx="8363272" cy="1498178"/>
          </a:xfrm>
        </p:spPr>
        <p:txBody>
          <a:bodyPr/>
          <a:lstStyle/>
          <a:p>
            <a:pPr eaLnBrk="1" hangingPunct="1"/>
            <a:r>
              <a:rPr lang="en-US" altLang="ja-JP" sz="4600" dirty="0" smtClean="0"/>
              <a:t>Five Factors of Posttraumatic Growth </a:t>
            </a:r>
            <a:endParaRPr lang="ja-JP" altLang="en-US" sz="4600" dirty="0" smtClean="0"/>
          </a:p>
        </p:txBody>
      </p:sp>
      <p:sp>
        <p:nvSpPr>
          <p:cNvPr id="22531" name="コンテンツ プレースホルダー 2"/>
          <p:cNvSpPr>
            <a:spLocks noGrp="1"/>
          </p:cNvSpPr>
          <p:nvPr>
            <p:ph idx="1"/>
          </p:nvPr>
        </p:nvSpPr>
        <p:spPr>
          <a:xfrm>
            <a:off x="539750" y="1989138"/>
            <a:ext cx="8424738" cy="4752975"/>
          </a:xfrm>
        </p:spPr>
        <p:txBody>
          <a:bodyPr>
            <a:normAutofit fontScale="92500" lnSpcReduction="20000"/>
          </a:bodyPr>
          <a:lstStyle/>
          <a:p>
            <a:pPr eaLnBrk="1" hangingPunct="1"/>
            <a:r>
              <a:rPr lang="en-US" altLang="ja-JP" sz="4400" dirty="0" smtClean="0"/>
              <a:t>Factor 1: “Relating to Others”</a:t>
            </a:r>
          </a:p>
          <a:p>
            <a:pPr eaLnBrk="1" hangingPunct="1"/>
            <a:r>
              <a:rPr lang="en-US" altLang="ja-JP" sz="4400" dirty="0" smtClean="0"/>
              <a:t>Factor 2: “New Possibilities”</a:t>
            </a:r>
          </a:p>
          <a:p>
            <a:pPr eaLnBrk="1" hangingPunct="1"/>
            <a:r>
              <a:rPr lang="en-US" altLang="ja-JP" sz="4400" dirty="0" smtClean="0"/>
              <a:t>Factor 3: “Personal Strength”</a:t>
            </a:r>
          </a:p>
          <a:p>
            <a:pPr eaLnBrk="1" hangingPunct="1"/>
            <a:r>
              <a:rPr lang="en-US" altLang="ja-JP" sz="4400" dirty="0" smtClean="0"/>
              <a:t>Factor 4: “Spiritual Change”</a:t>
            </a:r>
            <a:endParaRPr lang="ja-JP" altLang="ja-JP" sz="4400" dirty="0" smtClean="0"/>
          </a:p>
          <a:p>
            <a:pPr eaLnBrk="1" hangingPunct="1"/>
            <a:r>
              <a:rPr lang="en-US" altLang="ja-JP" sz="4400" dirty="0" smtClean="0"/>
              <a:t>Factor 5: “Appreciation of Life”</a:t>
            </a:r>
          </a:p>
          <a:p>
            <a:pPr eaLnBrk="1" hangingPunct="1"/>
            <a:endParaRPr lang="ja-JP" altLang="ja-JP" sz="4400" dirty="0" smtClean="0"/>
          </a:p>
          <a:p>
            <a:r>
              <a:rPr lang="ja-JP" altLang="en-US" sz="26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600" dirty="0" err="1">
                <a:latin typeface="Arial Unicode MS" panose="020B0604020202020204" pitchFamily="50" charset="-128"/>
                <a:ea typeface="Arial Unicode MS" panose="020B0604020202020204" pitchFamily="50" charset="-128"/>
                <a:cs typeface="Arial Unicode MS" panose="020B0604020202020204" pitchFamily="50" charset="-128"/>
              </a:rPr>
              <a:t>Tedeschi</a:t>
            </a:r>
            <a:r>
              <a:rPr lang="en-US" altLang="ja-JP" sz="2600" dirty="0">
                <a:latin typeface="Arial Unicode MS" panose="020B0604020202020204" pitchFamily="50" charset="-128"/>
                <a:ea typeface="Arial Unicode MS" panose="020B0604020202020204" pitchFamily="50" charset="-128"/>
                <a:cs typeface="Arial Unicode MS" panose="020B0604020202020204" pitchFamily="50" charset="-128"/>
              </a:rPr>
              <a:t> R. G., &amp; Calhoun, L. G. (1996). The Posttraumatic Growth Inventory: Measuring the positive legacy of trauma. </a:t>
            </a:r>
            <a:r>
              <a:rPr lang="en-US" altLang="ja-JP" sz="2600" i="1" dirty="0">
                <a:latin typeface="Arial Unicode MS" panose="020B0604020202020204" pitchFamily="50" charset="-128"/>
                <a:ea typeface="Arial Unicode MS" panose="020B0604020202020204" pitchFamily="50" charset="-128"/>
                <a:cs typeface="Arial Unicode MS" panose="020B0604020202020204" pitchFamily="50" charset="-128"/>
              </a:rPr>
              <a:t>Journal of Traumatic Stress</a:t>
            </a:r>
            <a:r>
              <a:rPr lang="en-US" altLang="ja-JP" sz="26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600" b="1" dirty="0">
                <a:latin typeface="Arial Unicode MS" panose="020B0604020202020204" pitchFamily="50" charset="-128"/>
                <a:ea typeface="Arial Unicode MS" panose="020B0604020202020204" pitchFamily="50" charset="-128"/>
                <a:cs typeface="Arial Unicode MS" panose="020B0604020202020204" pitchFamily="50" charset="-128"/>
              </a:rPr>
              <a:t>9</a:t>
            </a:r>
            <a:r>
              <a:rPr lang="en-US" altLang="ja-JP" sz="2600" dirty="0">
                <a:latin typeface="Arial Unicode MS" panose="020B0604020202020204" pitchFamily="50" charset="-128"/>
                <a:ea typeface="Arial Unicode MS" panose="020B0604020202020204" pitchFamily="50" charset="-128"/>
                <a:cs typeface="Arial Unicode MS" panose="020B0604020202020204" pitchFamily="50" charset="-128"/>
              </a:rPr>
              <a:t>, 455-451.</a:t>
            </a:r>
            <a:endParaRPr lang="ja-JP" altLang="ja-JP" sz="2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endParaRPr lang="ja-JP" altLang="en-US" sz="4000" b="1" dirty="0" smtClean="0"/>
          </a:p>
          <a:p>
            <a:pPr eaLnBrk="1" hangingPunct="1"/>
            <a:endParaRPr lang="ja-JP" altLang="en-US" sz="4000" b="1" dirty="0" smtClean="0"/>
          </a:p>
        </p:txBody>
      </p:sp>
      <p:sp>
        <p:nvSpPr>
          <p:cNvPr id="2253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B866F8AA-D47C-4EBF-95F0-435B8AF892DD}" type="slidenum">
              <a:rPr lang="ja-JP" altLang="en-US" sz="1200">
                <a:solidFill>
                  <a:srgbClr val="898989"/>
                </a:solidFill>
              </a:rPr>
              <a:pPr>
                <a:spcBef>
                  <a:spcPct val="0"/>
                </a:spcBef>
                <a:buFontTx/>
                <a:buNone/>
              </a:pPr>
              <a:t>8</a:t>
            </a:fld>
            <a:endParaRPr lang="ja-JP" altLang="en-US" sz="1200">
              <a:solidFill>
                <a:srgbClr val="898989"/>
              </a:solidFill>
            </a:endParaRPr>
          </a:p>
        </p:txBody>
      </p:sp>
    </p:spTree>
    <p:extLst>
      <p:ext uri="{BB962C8B-B14F-4D97-AF65-F5344CB8AC3E}">
        <p14:creationId xmlns:p14="http://schemas.microsoft.com/office/powerpoint/2010/main" val="230341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a:t>Factor 1: “Relating to Others</a:t>
            </a:r>
            <a:r>
              <a:rPr lang="en-US" altLang="ja-JP" sz="3600" dirty="0" smtClean="0"/>
              <a:t>”</a:t>
            </a:r>
            <a:endParaRPr kumimoji="1" lang="ja-JP" altLang="en-US" sz="3600"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en-US" altLang="ja-JP" dirty="0"/>
              <a:t>By </a:t>
            </a:r>
            <a:r>
              <a:rPr lang="en-US" altLang="ja-JP" dirty="0" smtClean="0"/>
              <a:t>broadcasting local radio, there are support from other towns.  Furthermore, I realize </a:t>
            </a:r>
            <a:r>
              <a:rPr lang="en-US" altLang="ja-JP" dirty="0" err="1" smtClean="0"/>
              <a:t>heartful</a:t>
            </a:r>
            <a:r>
              <a:rPr lang="en-US" altLang="ja-JP" dirty="0" smtClean="0"/>
              <a:t> and wonderful work done by local people. (Female) </a:t>
            </a:r>
          </a:p>
          <a:p>
            <a:pPr marL="0" indent="0">
              <a:buNone/>
            </a:pPr>
            <a:endParaRPr lang="en-US" altLang="ja-JP" dirty="0"/>
          </a:p>
          <a:p>
            <a:pPr marL="0" indent="0">
              <a:buNone/>
            </a:pPr>
            <a:r>
              <a:rPr lang="ja-JP" altLang="en-US" dirty="0" smtClean="0"/>
              <a:t>●第</a:t>
            </a:r>
            <a:r>
              <a:rPr lang="en-US" altLang="ja-JP" dirty="0" smtClean="0"/>
              <a:t>1</a:t>
            </a:r>
            <a:r>
              <a:rPr lang="ja-JP" altLang="en-US" dirty="0"/>
              <a:t>因子</a:t>
            </a:r>
            <a:r>
              <a:rPr lang="ja-JP" altLang="en-US" sz="2800" dirty="0" smtClean="0"/>
              <a:t>「</a:t>
            </a:r>
            <a:r>
              <a:rPr lang="ja-JP" altLang="en-US" sz="2800" dirty="0"/>
              <a:t>他者との</a:t>
            </a:r>
            <a:r>
              <a:rPr lang="ja-JP" altLang="en-US" sz="2800" dirty="0" smtClean="0"/>
              <a:t>関係にまつわる人間としての成長」</a:t>
            </a:r>
            <a:r>
              <a:rPr lang="ja-JP" altLang="en-US" sz="4000" dirty="0" smtClean="0"/>
              <a:t>　・</a:t>
            </a:r>
            <a:r>
              <a:rPr lang="ja-JP" altLang="en-US" sz="3600" dirty="0" smtClean="0"/>
              <a:t>地域の人、外部支援者</a:t>
            </a:r>
            <a:endParaRPr lang="en-US" altLang="ja-JP" sz="3600" dirty="0" smtClean="0"/>
          </a:p>
          <a:p>
            <a:pPr marL="0" indent="0">
              <a:buNone/>
            </a:pPr>
            <a:endParaRPr lang="en-US" altLang="ja-JP" sz="3600" dirty="0" smtClean="0"/>
          </a:p>
          <a:p>
            <a:pPr marL="0" indent="0">
              <a:buNone/>
            </a:pPr>
            <a:r>
              <a:rPr lang="ja-JP" altLang="en-US" sz="2800" b="1" dirty="0" smtClean="0"/>
              <a:t>・「放送</a:t>
            </a:r>
            <a:r>
              <a:rPr lang="ja-JP" altLang="en-US" sz="2800" b="1" dirty="0"/>
              <a:t>していて、他の町から支援していただけるのも</a:t>
            </a:r>
            <a:r>
              <a:rPr lang="ja-JP" altLang="en-US" sz="2800" b="1" dirty="0" smtClean="0"/>
              <a:t>大きな成果でしたけれども</a:t>
            </a:r>
            <a:r>
              <a:rPr lang="ja-JP" altLang="en-US" sz="2800" b="1" dirty="0"/>
              <a:t>、町の中の人がこんなにこんなに心の</a:t>
            </a:r>
            <a:r>
              <a:rPr lang="ja-JP" altLang="en-US" sz="2800" b="1" dirty="0" smtClean="0"/>
              <a:t>あたたかい、そして</a:t>
            </a:r>
            <a:r>
              <a:rPr lang="ja-JP" altLang="en-US" sz="2800" b="1" dirty="0"/>
              <a:t>素敵</a:t>
            </a:r>
            <a:r>
              <a:rPr lang="ja-JP" altLang="en-US" sz="2800" b="1" dirty="0" smtClean="0"/>
              <a:t>な仕事</a:t>
            </a:r>
            <a:r>
              <a:rPr lang="ja-JP" altLang="en-US" sz="2800" b="1" dirty="0"/>
              <a:t>をしているというのが初めて</a:t>
            </a:r>
            <a:r>
              <a:rPr lang="ja-JP" altLang="en-US" sz="2800" b="1" dirty="0" smtClean="0"/>
              <a:t>分かったんです」</a:t>
            </a:r>
            <a:endParaRPr lang="en-US" altLang="ja-JP" sz="2800" b="1" dirty="0" smtClean="0"/>
          </a:p>
          <a:p>
            <a:pPr marL="0" indent="0">
              <a:buNone/>
            </a:pPr>
            <a:r>
              <a:rPr lang="ja-JP" altLang="en-US" sz="2800" b="1" dirty="0"/>
              <a:t>　</a:t>
            </a:r>
            <a:r>
              <a:rPr lang="ja-JP" altLang="en-US" sz="2800" b="1" dirty="0" smtClean="0"/>
              <a:t>　　　　　　　　　　（女性、　亘理町）</a:t>
            </a:r>
            <a:endParaRPr lang="en-US" altLang="ja-JP" sz="2800" b="1" dirty="0" smtClean="0"/>
          </a:p>
          <a:p>
            <a:pPr marL="0" indent="0">
              <a:buNone/>
            </a:pPr>
            <a:r>
              <a:rPr lang="ja-JP" altLang="en-US" sz="2800" b="1" dirty="0"/>
              <a:t>　</a:t>
            </a:r>
            <a:endParaRPr lang="en-US" altLang="ja-JP" sz="2800" b="1" dirty="0"/>
          </a:p>
          <a:p>
            <a:pPr marL="0" indent="0">
              <a:buNone/>
            </a:pPr>
            <a:endParaRPr lang="en-US" altLang="ja-JP" sz="2000" b="1" dirty="0" smtClean="0"/>
          </a:p>
        </p:txBody>
      </p:sp>
      <p:sp>
        <p:nvSpPr>
          <p:cNvPr id="4" name="スライド番号プレースホルダー 3"/>
          <p:cNvSpPr>
            <a:spLocks noGrp="1"/>
          </p:cNvSpPr>
          <p:nvPr>
            <p:ph type="sldNum" sz="quarter" idx="12"/>
          </p:nvPr>
        </p:nvSpPr>
        <p:spPr/>
        <p:txBody>
          <a:bodyPr/>
          <a:lstStyle/>
          <a:p>
            <a:fld id="{A3944CD4-4FBE-4892-A2B5-98CFE80A3F78}" type="slidenum">
              <a:rPr kumimoji="1" lang="ja-JP" altLang="en-US" smtClean="0"/>
              <a:t>9</a:t>
            </a:fld>
            <a:endParaRPr kumimoji="1" lang="ja-JP" altLang="en-US"/>
          </a:p>
        </p:txBody>
      </p:sp>
    </p:spTree>
    <p:extLst>
      <p:ext uri="{BB962C8B-B14F-4D97-AF65-F5344CB8AC3E}">
        <p14:creationId xmlns:p14="http://schemas.microsoft.com/office/powerpoint/2010/main" val="206870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5054</TotalTime>
  <Words>1085</Words>
  <Application>Microsoft Office PowerPoint</Application>
  <PresentationFormat>画面に合わせる (4:3)</PresentationFormat>
  <Paragraphs>89</Paragraphs>
  <Slides>16</Slides>
  <Notes>1</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The results and evaluation of the interview and documentation of Voices of Tohoku after the Earthquake 2011 Takehiko Ito ( Wako University, Tokyo)  Poster presentation in ICP2016　p.207　07/28　09:30-10:30 PS28A-06-296</vt:lpstr>
      <vt:lpstr> Previous Study  Posttraumatic growth (PTG) of children in Tohoku after the earthquake 2011  ● Ito, T., &amp; Iijima, Y.(2013). Posttraumatic growth in essays by children affected by the March 11 Earthquake Disaster in Japan: A text mining study.  Journal of International Society of Life Information Science, 31(1), 67-72.   </vt:lpstr>
      <vt:lpstr>PowerPoint プレゼンテーション</vt:lpstr>
      <vt:lpstr> “Voices of Tohoku” (VOT) based on  Life Story Interview and community documentation and archive. </vt:lpstr>
      <vt:lpstr>Life story interview:  Historical aspects. (Lieblich, Amia. 2014)</vt:lpstr>
      <vt:lpstr>Life story interview:   Psychological aspects (1).</vt:lpstr>
      <vt:lpstr>Life story interview:   Psychological aspects (2).</vt:lpstr>
      <vt:lpstr>Five Factors of Posttraumatic Growth </vt:lpstr>
      <vt:lpstr>Factor 1: “Relating to Others”</vt:lpstr>
      <vt:lpstr>Factor 2: “New Possibilities”</vt:lpstr>
      <vt:lpstr>Factor 3: “Personal Strength”</vt:lpstr>
      <vt:lpstr>Factor 4: “Spiritual Change”</vt:lpstr>
      <vt:lpstr>Factor 5: “Appreciation of Life”</vt:lpstr>
      <vt:lpstr>PowerPoint プレゼンテーション</vt:lpstr>
      <vt:lpstr>You can download my papers from</vt:lpstr>
      <vt:lpstr>PowerPoint プレゼンテーション</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Symposium Abstracts for WCAP2015 in Fukuoka, Japan   Towards a Trans-Asian network of trauma-care:  JISP International Center for Trauma-care and Emergency Relief (JICTER).    20150305（九州大学） Takayo Inoue  Meiji Gakuin University and JICTER/ JISP</dc:title>
  <dc:creator>TAKEHIKO ITO</dc:creator>
  <cp:lastModifiedBy>Ito</cp:lastModifiedBy>
  <cp:revision>67</cp:revision>
  <dcterms:created xsi:type="dcterms:W3CDTF">2015-03-01T07:43:06Z</dcterms:created>
  <dcterms:modified xsi:type="dcterms:W3CDTF">2016-07-30T05:03:25Z</dcterms:modified>
</cp:coreProperties>
</file>